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12192000"/>
  <p:notesSz cx="6858000" cy="9144000"/>
  <p:embeddedFontLst>
    <p:embeddedFont>
      <p:font typeface="Century Gothic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2" roundtripDataSignature="AMtx7mhyFQ1G+cmGz8Mm/lrCrLG1aXIyv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enturyGothic-italic.fntdata"/><Relationship Id="rId11" Type="http://schemas.openxmlformats.org/officeDocument/2006/relationships/slide" Target="slides/slide7.xml"/><Relationship Id="rId22" Type="http://customschemas.google.com/relationships/presentationmetadata" Target="metadata"/><Relationship Id="rId10" Type="http://schemas.openxmlformats.org/officeDocument/2006/relationships/slide" Target="slides/slide6.xml"/><Relationship Id="rId21" Type="http://schemas.openxmlformats.org/officeDocument/2006/relationships/font" Target="fonts/CenturyGothic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CenturyGothic-bold.fntdata"/><Relationship Id="rId6" Type="http://schemas.openxmlformats.org/officeDocument/2006/relationships/slide" Target="slides/slide2.xml"/><Relationship Id="rId18" Type="http://schemas.openxmlformats.org/officeDocument/2006/relationships/font" Target="fonts/CenturyGothic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2" name="Google Shape;14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0" name="Google Shape;20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6" name="Google Shape;206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2" name="Google Shape;212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8" name="Google Shape;218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b11e77c103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b11e77c103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b11e77c103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b11e77c10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b11e77c103_0_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b11e77c103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b11e77c103_0_3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b11e77c103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b11e77c103_0_4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b11e77c103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2" name="Google Shape;18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8" name="Google Shape;18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4" name="Google Shape;19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3-HD-BTM.png" id="13" name="Google Shape;13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5"/>
          <p:cNvSpPr txBox="1"/>
          <p:nvPr>
            <p:ph type="ctrTitle"/>
          </p:nvPr>
        </p:nvSpPr>
        <p:spPr>
          <a:xfrm>
            <a:off x="1371600" y="1803405"/>
            <a:ext cx="9448800" cy="18250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5"/>
          <p:cNvSpPr txBox="1"/>
          <p:nvPr>
            <p:ph idx="1" type="subTitle"/>
          </p:nvPr>
        </p:nvSpPr>
        <p:spPr>
          <a:xfrm>
            <a:off x="1371600" y="3632201"/>
            <a:ext cx="9448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15"/>
          <p:cNvSpPr txBox="1"/>
          <p:nvPr>
            <p:ph idx="10" type="dt"/>
          </p:nvPr>
        </p:nvSpPr>
        <p:spPr>
          <a:xfrm>
            <a:off x="7909561" y="4314328"/>
            <a:ext cx="2910840" cy="3746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5"/>
          <p:cNvSpPr txBox="1"/>
          <p:nvPr>
            <p:ph idx="11" type="ftr"/>
          </p:nvPr>
        </p:nvSpPr>
        <p:spPr>
          <a:xfrm>
            <a:off x="1371600" y="4323845"/>
            <a:ext cx="640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5"/>
          <p:cNvSpPr txBox="1"/>
          <p:nvPr>
            <p:ph idx="12" type="sldNum"/>
          </p:nvPr>
        </p:nvSpPr>
        <p:spPr>
          <a:xfrm>
            <a:off x="8077200" y="143086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4"/>
          <p:cNvSpPr txBox="1"/>
          <p:nvPr>
            <p:ph type="title"/>
          </p:nvPr>
        </p:nvSpPr>
        <p:spPr>
          <a:xfrm>
            <a:off x="685777" y="4697360"/>
            <a:ext cx="10822034" cy="8193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4"/>
          <p:cNvSpPr/>
          <p:nvPr>
            <p:ph idx="2" type="pic"/>
          </p:nvPr>
        </p:nvSpPr>
        <p:spPr>
          <a:xfrm>
            <a:off x="681727" y="941439"/>
            <a:ext cx="10821840" cy="3478161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24"/>
          <p:cNvSpPr txBox="1"/>
          <p:nvPr>
            <p:ph idx="1" type="body"/>
          </p:nvPr>
        </p:nvSpPr>
        <p:spPr>
          <a:xfrm>
            <a:off x="685800" y="5516715"/>
            <a:ext cx="10820400" cy="7019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5" name="Google Shape;75;p24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4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4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 showMasterSp="0">
  <p:cSld name="Title and Caption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3-HD-BTM.png" id="79" name="Google Shape;79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25"/>
          <p:cNvSpPr txBox="1"/>
          <p:nvPr>
            <p:ph type="title"/>
          </p:nvPr>
        </p:nvSpPr>
        <p:spPr>
          <a:xfrm>
            <a:off x="685800" y="753532"/>
            <a:ext cx="10820400" cy="2802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5"/>
          <p:cNvSpPr txBox="1"/>
          <p:nvPr>
            <p:ph idx="1" type="body"/>
          </p:nvPr>
        </p:nvSpPr>
        <p:spPr>
          <a:xfrm>
            <a:off x="1024467" y="3649133"/>
            <a:ext cx="10130516" cy="9990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2" name="Google Shape;82;p25"/>
          <p:cNvSpPr txBox="1"/>
          <p:nvPr>
            <p:ph idx="10" type="dt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5"/>
          <p:cNvSpPr txBox="1"/>
          <p:nvPr>
            <p:ph idx="11" type="ftr"/>
          </p:nvPr>
        </p:nvSpPr>
        <p:spPr>
          <a:xfrm>
            <a:off x="685800" y="379941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5"/>
          <p:cNvSpPr txBox="1"/>
          <p:nvPr>
            <p:ph idx="12" type="sldNum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 showMasterSp="0">
  <p:cSld name="Quote with Caption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3-HD-BTM.png" id="86" name="Google Shape;86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26"/>
          <p:cNvSpPr txBox="1"/>
          <p:nvPr>
            <p:ph type="title"/>
          </p:nvPr>
        </p:nvSpPr>
        <p:spPr>
          <a:xfrm>
            <a:off x="1024467" y="753533"/>
            <a:ext cx="10151533" cy="26044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6"/>
          <p:cNvSpPr txBox="1"/>
          <p:nvPr>
            <p:ph idx="1" type="body"/>
          </p:nvPr>
        </p:nvSpPr>
        <p:spPr>
          <a:xfrm>
            <a:off x="1303865" y="3365556"/>
            <a:ext cx="9592736" cy="444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9" name="Google Shape;89;p26"/>
          <p:cNvSpPr txBox="1"/>
          <p:nvPr>
            <p:ph idx="2" type="body"/>
          </p:nvPr>
        </p:nvSpPr>
        <p:spPr>
          <a:xfrm>
            <a:off x="1024467" y="3959862"/>
            <a:ext cx="10151533" cy="6798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0" name="Google Shape;90;p26"/>
          <p:cNvSpPr txBox="1"/>
          <p:nvPr>
            <p:ph idx="10" type="dt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6"/>
          <p:cNvSpPr txBox="1"/>
          <p:nvPr>
            <p:ph idx="11" type="ftr"/>
          </p:nvPr>
        </p:nvSpPr>
        <p:spPr>
          <a:xfrm>
            <a:off x="685800" y="379941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6"/>
          <p:cNvSpPr txBox="1"/>
          <p:nvPr>
            <p:ph idx="12" type="sldNum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3" name="Google Shape;93;p26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entury Gothic"/>
              <a:buNone/>
            </a:pPr>
            <a:r>
              <a:rPr b="0" i="0" lang="en-US" sz="8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6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entury Gothic"/>
              <a:buNone/>
            </a:pPr>
            <a:r>
              <a:rPr b="0" i="0" lang="en-US" sz="8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 showMasterSp="0">
  <p:cSld name="Name Card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3-HD-BTM.png" id="96" name="Google Shape;96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7"/>
          <p:cNvSpPr txBox="1"/>
          <p:nvPr>
            <p:ph type="title"/>
          </p:nvPr>
        </p:nvSpPr>
        <p:spPr>
          <a:xfrm>
            <a:off x="1024495" y="1124701"/>
            <a:ext cx="10146186" cy="25118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7"/>
          <p:cNvSpPr txBox="1"/>
          <p:nvPr>
            <p:ph idx="1" type="body"/>
          </p:nvPr>
        </p:nvSpPr>
        <p:spPr>
          <a:xfrm>
            <a:off x="1024467" y="3648315"/>
            <a:ext cx="10144654" cy="9998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9" name="Google Shape;99;p27"/>
          <p:cNvSpPr txBox="1"/>
          <p:nvPr>
            <p:ph idx="10" type="dt"/>
          </p:nvPr>
        </p:nvSpPr>
        <p:spPr>
          <a:xfrm>
            <a:off x="7814452" y="378883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7"/>
          <p:cNvSpPr txBox="1"/>
          <p:nvPr>
            <p:ph idx="11" type="ftr"/>
          </p:nvPr>
        </p:nvSpPr>
        <p:spPr>
          <a:xfrm>
            <a:off x="685800" y="378883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7"/>
          <p:cNvSpPr txBox="1"/>
          <p:nvPr>
            <p:ph idx="12" type="sldNum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8"/>
          <p:cNvSpPr txBox="1"/>
          <p:nvPr>
            <p:ph type="title"/>
          </p:nvPr>
        </p:nvSpPr>
        <p:spPr>
          <a:xfrm>
            <a:off x="2895600" y="761999"/>
            <a:ext cx="8610599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8"/>
          <p:cNvSpPr txBox="1"/>
          <p:nvPr>
            <p:ph idx="1" type="body"/>
          </p:nvPr>
        </p:nvSpPr>
        <p:spPr>
          <a:xfrm>
            <a:off x="685800" y="2202080"/>
            <a:ext cx="3456432" cy="617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5" name="Google Shape;105;p28"/>
          <p:cNvSpPr txBox="1"/>
          <p:nvPr>
            <p:ph idx="2" type="body"/>
          </p:nvPr>
        </p:nvSpPr>
        <p:spPr>
          <a:xfrm>
            <a:off x="685799" y="2904565"/>
            <a:ext cx="3456432" cy="3314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6" name="Google Shape;106;p28"/>
          <p:cNvSpPr txBox="1"/>
          <p:nvPr>
            <p:ph idx="3" type="body"/>
          </p:nvPr>
        </p:nvSpPr>
        <p:spPr>
          <a:xfrm>
            <a:off x="4368800" y="2201333"/>
            <a:ext cx="3456432" cy="6265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7" name="Google Shape;107;p28"/>
          <p:cNvSpPr txBox="1"/>
          <p:nvPr>
            <p:ph idx="4" type="body"/>
          </p:nvPr>
        </p:nvSpPr>
        <p:spPr>
          <a:xfrm>
            <a:off x="4366858" y="2904067"/>
            <a:ext cx="3456432" cy="33146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8" name="Google Shape;108;p28"/>
          <p:cNvSpPr txBox="1"/>
          <p:nvPr>
            <p:ph idx="5" type="body"/>
          </p:nvPr>
        </p:nvSpPr>
        <p:spPr>
          <a:xfrm>
            <a:off x="8051800" y="2192866"/>
            <a:ext cx="3456432" cy="6265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9" name="Google Shape;109;p28"/>
          <p:cNvSpPr txBox="1"/>
          <p:nvPr>
            <p:ph idx="6" type="body"/>
          </p:nvPr>
        </p:nvSpPr>
        <p:spPr>
          <a:xfrm>
            <a:off x="8051801" y="2904565"/>
            <a:ext cx="3456432" cy="3314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0" name="Google Shape;110;p28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8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8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icture Column">
  <p:cSld name="3 Picture Column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9"/>
          <p:cNvSpPr txBox="1"/>
          <p:nvPr>
            <p:ph type="title"/>
          </p:nvPr>
        </p:nvSpPr>
        <p:spPr>
          <a:xfrm>
            <a:off x="2895600" y="762000"/>
            <a:ext cx="8610599" cy="12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9"/>
          <p:cNvSpPr txBox="1"/>
          <p:nvPr>
            <p:ph idx="1" type="body"/>
          </p:nvPr>
        </p:nvSpPr>
        <p:spPr>
          <a:xfrm>
            <a:off x="688618" y="4191000"/>
            <a:ext cx="3451582" cy="6827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6" name="Google Shape;116;p29"/>
          <p:cNvSpPr/>
          <p:nvPr>
            <p:ph idx="2" type="pic"/>
          </p:nvPr>
        </p:nvSpPr>
        <p:spPr>
          <a:xfrm>
            <a:off x="688618" y="2362200"/>
            <a:ext cx="3451582" cy="1524000"/>
          </a:xfrm>
          <a:prstGeom prst="roundRect">
            <a:avLst>
              <a:gd fmla="val 0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352"/>
              </a:srgbClr>
            </a:outerShdw>
          </a:effectLst>
        </p:spPr>
      </p:sp>
      <p:sp>
        <p:nvSpPr>
          <p:cNvPr id="117" name="Google Shape;117;p29"/>
          <p:cNvSpPr txBox="1"/>
          <p:nvPr>
            <p:ph idx="3" type="body"/>
          </p:nvPr>
        </p:nvSpPr>
        <p:spPr>
          <a:xfrm>
            <a:off x="688618" y="4873764"/>
            <a:ext cx="3451582" cy="13449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8" name="Google Shape;118;p29"/>
          <p:cNvSpPr txBox="1"/>
          <p:nvPr>
            <p:ph idx="4" type="body"/>
          </p:nvPr>
        </p:nvSpPr>
        <p:spPr>
          <a:xfrm>
            <a:off x="4374263" y="4191000"/>
            <a:ext cx="3448935" cy="6827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9" name="Google Shape;119;p29"/>
          <p:cNvSpPr/>
          <p:nvPr>
            <p:ph idx="5" type="pic"/>
          </p:nvPr>
        </p:nvSpPr>
        <p:spPr>
          <a:xfrm>
            <a:off x="4374263" y="2362200"/>
            <a:ext cx="3448936" cy="1524000"/>
          </a:xfrm>
          <a:prstGeom prst="roundRect">
            <a:avLst>
              <a:gd fmla="val 0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352"/>
              </a:srgbClr>
            </a:outerShdw>
          </a:effectLst>
        </p:spPr>
      </p:sp>
      <p:sp>
        <p:nvSpPr>
          <p:cNvPr id="120" name="Google Shape;120;p29"/>
          <p:cNvSpPr txBox="1"/>
          <p:nvPr>
            <p:ph idx="6" type="body"/>
          </p:nvPr>
        </p:nvSpPr>
        <p:spPr>
          <a:xfrm>
            <a:off x="4374264" y="4873763"/>
            <a:ext cx="3448935" cy="13449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21" name="Google Shape;121;p29"/>
          <p:cNvSpPr txBox="1"/>
          <p:nvPr>
            <p:ph idx="7" type="body"/>
          </p:nvPr>
        </p:nvSpPr>
        <p:spPr>
          <a:xfrm>
            <a:off x="8049731" y="4191000"/>
            <a:ext cx="3456469" cy="6827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2" name="Google Shape;122;p29"/>
          <p:cNvSpPr/>
          <p:nvPr>
            <p:ph idx="8" type="pic"/>
          </p:nvPr>
        </p:nvSpPr>
        <p:spPr>
          <a:xfrm>
            <a:off x="8049855" y="2362200"/>
            <a:ext cx="3447878" cy="1524000"/>
          </a:xfrm>
          <a:prstGeom prst="roundRect">
            <a:avLst>
              <a:gd fmla="val 0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352"/>
              </a:srgbClr>
            </a:outerShdw>
          </a:effectLst>
        </p:spPr>
      </p:sp>
      <p:sp>
        <p:nvSpPr>
          <p:cNvPr id="123" name="Google Shape;123;p29"/>
          <p:cNvSpPr txBox="1"/>
          <p:nvPr>
            <p:ph idx="9" type="body"/>
          </p:nvPr>
        </p:nvSpPr>
        <p:spPr>
          <a:xfrm>
            <a:off x="8049731" y="4873761"/>
            <a:ext cx="3452445" cy="13449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24" name="Google Shape;124;p29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29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9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0"/>
          <p:cNvSpPr txBox="1"/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30"/>
          <p:cNvSpPr txBox="1"/>
          <p:nvPr>
            <p:ph idx="1" type="body"/>
          </p:nvPr>
        </p:nvSpPr>
        <p:spPr>
          <a:xfrm rot="5400000">
            <a:off x="4083938" y="-1203579"/>
            <a:ext cx="4024125" cy="108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30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30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30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3-HD-BTM.png" id="134" name="Google Shape;134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31"/>
          <p:cNvSpPr txBox="1"/>
          <p:nvPr>
            <p:ph type="title"/>
          </p:nvPr>
        </p:nvSpPr>
        <p:spPr>
          <a:xfrm rot="5400000">
            <a:off x="8525934" y="1667933"/>
            <a:ext cx="3903133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31"/>
          <p:cNvSpPr txBox="1"/>
          <p:nvPr>
            <p:ph idx="1" type="body"/>
          </p:nvPr>
        </p:nvSpPr>
        <p:spPr>
          <a:xfrm rot="5400000">
            <a:off x="3175000" y="-1405467"/>
            <a:ext cx="3903133" cy="82042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31"/>
          <p:cNvSpPr txBox="1"/>
          <p:nvPr>
            <p:ph idx="10" type="dt"/>
          </p:nvPr>
        </p:nvSpPr>
        <p:spPr>
          <a:xfrm>
            <a:off x="7814452" y="379941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31"/>
          <p:cNvSpPr txBox="1"/>
          <p:nvPr>
            <p:ph idx="11" type="ftr"/>
          </p:nvPr>
        </p:nvSpPr>
        <p:spPr>
          <a:xfrm>
            <a:off x="685800" y="381000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31"/>
          <p:cNvSpPr txBox="1"/>
          <p:nvPr>
            <p:ph idx="12" type="sldNum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6"/>
          <p:cNvSpPr txBox="1"/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6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6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6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7"/>
          <p:cNvSpPr txBox="1"/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7"/>
          <p:cNvSpPr txBox="1"/>
          <p:nvPr>
            <p:ph idx="1" type="body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17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7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7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3-HD-BTM.png" id="31" name="Google Shape;31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18"/>
          <p:cNvSpPr txBox="1"/>
          <p:nvPr>
            <p:ph type="title"/>
          </p:nvPr>
        </p:nvSpPr>
        <p:spPr>
          <a:xfrm>
            <a:off x="685800" y="753533"/>
            <a:ext cx="10820399" cy="28019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8"/>
          <p:cNvSpPr txBox="1"/>
          <p:nvPr>
            <p:ph idx="1" type="body"/>
          </p:nvPr>
        </p:nvSpPr>
        <p:spPr>
          <a:xfrm>
            <a:off x="1024467" y="3641725"/>
            <a:ext cx="10490200" cy="955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18"/>
          <p:cNvSpPr txBox="1"/>
          <p:nvPr>
            <p:ph idx="10" type="dt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8"/>
          <p:cNvSpPr txBox="1"/>
          <p:nvPr>
            <p:ph idx="11" type="ftr"/>
          </p:nvPr>
        </p:nvSpPr>
        <p:spPr>
          <a:xfrm>
            <a:off x="685800" y="381001"/>
            <a:ext cx="6991492" cy="3640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8"/>
          <p:cNvSpPr txBox="1"/>
          <p:nvPr>
            <p:ph idx="12" type="sldNum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9"/>
          <p:cNvSpPr txBox="1"/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9"/>
          <p:cNvSpPr txBox="1"/>
          <p:nvPr>
            <p:ph idx="1" type="body"/>
          </p:nvPr>
        </p:nvSpPr>
        <p:spPr>
          <a:xfrm>
            <a:off x="685800" y="2194559"/>
            <a:ext cx="5334000" cy="4024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9"/>
          <p:cNvSpPr txBox="1"/>
          <p:nvPr>
            <p:ph idx="2" type="body"/>
          </p:nvPr>
        </p:nvSpPr>
        <p:spPr>
          <a:xfrm>
            <a:off x="6172200" y="2194559"/>
            <a:ext cx="5334000" cy="4024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19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9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9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0"/>
          <p:cNvSpPr txBox="1"/>
          <p:nvPr>
            <p:ph type="title"/>
          </p:nvPr>
        </p:nvSpPr>
        <p:spPr>
          <a:xfrm>
            <a:off x="2895600" y="762000"/>
            <a:ext cx="86106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0"/>
          <p:cNvSpPr txBox="1"/>
          <p:nvPr>
            <p:ph idx="1" type="body"/>
          </p:nvPr>
        </p:nvSpPr>
        <p:spPr>
          <a:xfrm>
            <a:off x="914409" y="2183802"/>
            <a:ext cx="50799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0" sz="2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20"/>
          <p:cNvSpPr txBox="1"/>
          <p:nvPr>
            <p:ph idx="2" type="body"/>
          </p:nvPr>
        </p:nvSpPr>
        <p:spPr>
          <a:xfrm>
            <a:off x="685800" y="3132666"/>
            <a:ext cx="5311775" cy="30860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20"/>
          <p:cNvSpPr txBox="1"/>
          <p:nvPr>
            <p:ph idx="3" type="body"/>
          </p:nvPr>
        </p:nvSpPr>
        <p:spPr>
          <a:xfrm>
            <a:off x="6400800" y="2183802"/>
            <a:ext cx="510540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0" sz="2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20"/>
          <p:cNvSpPr txBox="1"/>
          <p:nvPr>
            <p:ph idx="4" type="body"/>
          </p:nvPr>
        </p:nvSpPr>
        <p:spPr>
          <a:xfrm>
            <a:off x="6172200" y="3132666"/>
            <a:ext cx="5334000" cy="30860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20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0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0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1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1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1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2"/>
          <p:cNvSpPr txBox="1"/>
          <p:nvPr>
            <p:ph type="title"/>
          </p:nvPr>
        </p:nvSpPr>
        <p:spPr>
          <a:xfrm>
            <a:off x="685800" y="1524000"/>
            <a:ext cx="4114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2"/>
          <p:cNvSpPr txBox="1"/>
          <p:nvPr>
            <p:ph idx="1" type="body"/>
          </p:nvPr>
        </p:nvSpPr>
        <p:spPr>
          <a:xfrm>
            <a:off x="4995582" y="746759"/>
            <a:ext cx="6510618" cy="547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22"/>
          <p:cNvSpPr txBox="1"/>
          <p:nvPr>
            <p:ph idx="2" type="body"/>
          </p:nvPr>
        </p:nvSpPr>
        <p:spPr>
          <a:xfrm>
            <a:off x="685800" y="3124199"/>
            <a:ext cx="4114800" cy="30944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1" name="Google Shape;61;p22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2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2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3"/>
          <p:cNvSpPr txBox="1"/>
          <p:nvPr>
            <p:ph type="title"/>
          </p:nvPr>
        </p:nvSpPr>
        <p:spPr>
          <a:xfrm>
            <a:off x="685800" y="1524000"/>
            <a:ext cx="687324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3"/>
          <p:cNvSpPr/>
          <p:nvPr>
            <p:ph idx="2" type="pic"/>
          </p:nvPr>
        </p:nvSpPr>
        <p:spPr>
          <a:xfrm>
            <a:off x="7861238" y="751241"/>
            <a:ext cx="3644962" cy="5467443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23"/>
          <p:cNvSpPr txBox="1"/>
          <p:nvPr>
            <p:ph idx="1" type="body"/>
          </p:nvPr>
        </p:nvSpPr>
        <p:spPr>
          <a:xfrm>
            <a:off x="685800" y="3124199"/>
            <a:ext cx="6873240" cy="30944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8" name="Google Shape;68;p23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3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3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3-HD-TOP.png" id="6" name="Google Shape;6;p1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2192000" cy="14414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4"/>
          <p:cNvSpPr txBox="1"/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  <a:defRPr b="0" i="0" sz="4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4"/>
          <p:cNvSpPr txBox="1"/>
          <p:nvPr>
            <p:ph idx="1" type="body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302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302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" name="Google Shape;9;p14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" name="Google Shape;10;p14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" name="Google Shape;11;p14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"/>
          <p:cNvSpPr txBox="1"/>
          <p:nvPr>
            <p:ph type="ctrTitle"/>
          </p:nvPr>
        </p:nvSpPr>
        <p:spPr>
          <a:xfrm>
            <a:off x="1371600" y="1803405"/>
            <a:ext cx="9448800" cy="18250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</a:pPr>
            <a:r>
              <a:rPr lang="en-US" sz="4400"/>
              <a:t>JANUARY</a:t>
            </a:r>
            <a:r>
              <a:rPr lang="en-US" sz="4400"/>
              <a:t> FINANCIAL/ ENROLLMENT REPORT</a:t>
            </a:r>
            <a:endParaRPr/>
          </a:p>
        </p:txBody>
      </p:sp>
      <p:sp>
        <p:nvSpPr>
          <p:cNvPr id="145" name="Google Shape;145;p1"/>
          <p:cNvSpPr txBox="1"/>
          <p:nvPr>
            <p:ph idx="1" type="subTitle"/>
          </p:nvPr>
        </p:nvSpPr>
        <p:spPr>
          <a:xfrm>
            <a:off x="1646729" y="4441404"/>
            <a:ext cx="9448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/>
              <a:t>Board Meeting January 25, 2024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8"/>
          <p:cNvSpPr txBox="1"/>
          <p:nvPr>
            <p:ph type="title"/>
          </p:nvPr>
        </p:nvSpPr>
        <p:spPr>
          <a:xfrm>
            <a:off x="3314175" y="329724"/>
            <a:ext cx="8610600" cy="57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</a:pPr>
            <a:r>
              <a:rPr lang="en-US" sz="1800"/>
              <a:t>DECEM</a:t>
            </a:r>
            <a:r>
              <a:rPr lang="en-US" sz="1800"/>
              <a:t>BER 2023 BUDGET STATUS REPORT – ASB FUND</a:t>
            </a:r>
            <a:endParaRPr sz="1800"/>
          </a:p>
        </p:txBody>
      </p:sp>
      <p:pic>
        <p:nvPicPr>
          <p:cNvPr id="203" name="Google Shape;203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9950" y="1093300"/>
            <a:ext cx="9690650" cy="544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0"/>
          <p:cNvSpPr txBox="1"/>
          <p:nvPr>
            <p:ph type="title"/>
          </p:nvPr>
        </p:nvSpPr>
        <p:spPr>
          <a:xfrm>
            <a:off x="3509025" y="414125"/>
            <a:ext cx="8435700" cy="91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</a:pPr>
            <a:r>
              <a:rPr lang="en-US" sz="1800"/>
              <a:t>DECEM</a:t>
            </a:r>
            <a:r>
              <a:rPr lang="en-US" sz="1800"/>
              <a:t>BER 2023 BUDGET STATUS REPORT – TRANSPORTATION VEHICLE FUND</a:t>
            </a:r>
            <a:endParaRPr sz="1800"/>
          </a:p>
        </p:txBody>
      </p:sp>
      <p:pic>
        <p:nvPicPr>
          <p:cNvPr id="209" name="Google Shape;209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3400" y="1143000"/>
            <a:ext cx="9226825" cy="551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2"/>
          <p:cNvSpPr txBox="1"/>
          <p:nvPr>
            <p:ph type="title"/>
          </p:nvPr>
        </p:nvSpPr>
        <p:spPr>
          <a:xfrm>
            <a:off x="3177225" y="193176"/>
            <a:ext cx="8610600" cy="72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</a:pPr>
            <a:r>
              <a:rPr lang="en-US" sz="2400"/>
              <a:t>FTE ENROLLMENT – JANUARY 2024</a:t>
            </a:r>
            <a:endParaRPr/>
          </a:p>
        </p:txBody>
      </p:sp>
      <p:pic>
        <p:nvPicPr>
          <p:cNvPr id="215" name="Google Shape;215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2750" y="917675"/>
            <a:ext cx="6477000" cy="5635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3"/>
          <p:cNvSpPr txBox="1"/>
          <p:nvPr>
            <p:ph type="title"/>
          </p:nvPr>
        </p:nvSpPr>
        <p:spPr>
          <a:xfrm>
            <a:off x="3227374" y="352003"/>
            <a:ext cx="8610600" cy="2390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None/>
            </a:pPr>
            <a:r>
              <a:rPr lang="en-US" sz="2400"/>
              <a:t>HEADCOUNT ENROLLMENT – JANUARY 2024</a:t>
            </a:r>
            <a:endParaRPr/>
          </a:p>
        </p:txBody>
      </p:sp>
      <p:pic>
        <p:nvPicPr>
          <p:cNvPr id="221" name="Google Shape;22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3750" y="726875"/>
            <a:ext cx="6626075" cy="5962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b11e77c103_0_8"/>
          <p:cNvSpPr txBox="1"/>
          <p:nvPr>
            <p:ph type="title"/>
          </p:nvPr>
        </p:nvSpPr>
        <p:spPr>
          <a:xfrm>
            <a:off x="2895600" y="397575"/>
            <a:ext cx="8610600" cy="729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Example of Average Calculations for Payroll, Accounts Payable and Revenues</a:t>
            </a:r>
            <a:endParaRPr sz="2400"/>
          </a:p>
        </p:txBody>
      </p:sp>
      <p:pic>
        <p:nvPicPr>
          <p:cNvPr id="151" name="Google Shape;151;g2b11e77c103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1278975"/>
            <a:ext cx="10237300" cy="5169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b11e77c103_0_0"/>
          <p:cNvSpPr txBox="1"/>
          <p:nvPr>
            <p:ph type="title"/>
          </p:nvPr>
        </p:nvSpPr>
        <p:spPr>
          <a:xfrm>
            <a:off x="2895600" y="447250"/>
            <a:ext cx="8610600" cy="1159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2400"/>
              <a:t>Monthly  Revenues, </a:t>
            </a:r>
            <a:r>
              <a:rPr lang="en-US" sz="2400"/>
              <a:t>Expenditures and Fund Balance Compared to Projected - September</a:t>
            </a:r>
            <a:endParaRPr sz="2400"/>
          </a:p>
        </p:txBody>
      </p:sp>
      <p:pic>
        <p:nvPicPr>
          <p:cNvPr id="157" name="Google Shape;157;g2b11e77c103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8875" y="1740100"/>
            <a:ext cx="5234600" cy="425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g2b11e77c103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61650" y="1740100"/>
            <a:ext cx="5066875" cy="425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b11e77c103_0_22"/>
          <p:cNvSpPr txBox="1"/>
          <p:nvPr>
            <p:ph type="title"/>
          </p:nvPr>
        </p:nvSpPr>
        <p:spPr>
          <a:xfrm>
            <a:off x="2895600" y="447250"/>
            <a:ext cx="8610600" cy="1159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2400"/>
              <a:t>Monthly  Revenues, Expenditures and Fund Balance Compared to Projected - October</a:t>
            </a:r>
            <a:endParaRPr sz="2400"/>
          </a:p>
        </p:txBody>
      </p:sp>
      <p:pic>
        <p:nvPicPr>
          <p:cNvPr id="164" name="Google Shape;164;g2b11e77c103_0_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6000" y="1681175"/>
            <a:ext cx="4750875" cy="439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g2b11e77c103_0_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4075" y="1700225"/>
            <a:ext cx="5330701" cy="439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b11e77c103_0_34"/>
          <p:cNvSpPr txBox="1"/>
          <p:nvPr>
            <p:ph type="title"/>
          </p:nvPr>
        </p:nvSpPr>
        <p:spPr>
          <a:xfrm>
            <a:off x="2895600" y="447250"/>
            <a:ext cx="8610600" cy="1159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2400"/>
              <a:t>Monthly  Revenues, Expenditures and Fund Balance Compared to Projected - November</a:t>
            </a:r>
            <a:endParaRPr sz="2400"/>
          </a:p>
        </p:txBody>
      </p:sp>
      <p:pic>
        <p:nvPicPr>
          <p:cNvPr id="171" name="Google Shape;171;g2b11e77c103_0_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7850" y="1676400"/>
            <a:ext cx="5082200" cy="453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g2b11e77c103_0_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57400" y="1657350"/>
            <a:ext cx="4224125" cy="465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b11e77c103_0_43"/>
          <p:cNvSpPr txBox="1"/>
          <p:nvPr>
            <p:ph type="title"/>
          </p:nvPr>
        </p:nvSpPr>
        <p:spPr>
          <a:xfrm>
            <a:off x="2895600" y="447250"/>
            <a:ext cx="8610600" cy="1159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2400"/>
              <a:t>Monthly  Revenues, Expenditures and Fund Balance Compared to Projected - December</a:t>
            </a:r>
            <a:endParaRPr sz="2400"/>
          </a:p>
        </p:txBody>
      </p:sp>
      <p:pic>
        <p:nvPicPr>
          <p:cNvPr id="178" name="Google Shape;178;g2b11e77c103_0_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7850" y="1759150"/>
            <a:ext cx="5247850" cy="435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g2b11e77c103_0_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40225" y="1846750"/>
            <a:ext cx="4171950" cy="415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"/>
          <p:cNvSpPr txBox="1"/>
          <p:nvPr>
            <p:ph type="title"/>
          </p:nvPr>
        </p:nvSpPr>
        <p:spPr>
          <a:xfrm>
            <a:off x="4054700" y="257600"/>
            <a:ext cx="7471800" cy="48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</a:pPr>
            <a:r>
              <a:rPr lang="en-US" sz="1800"/>
              <a:t>DECEM</a:t>
            </a:r>
            <a:r>
              <a:rPr lang="en-US" sz="1800"/>
              <a:t>BER 2023 BUDGET STATUS REPORT – GENERAL FUND</a:t>
            </a:r>
            <a:endParaRPr sz="1800"/>
          </a:p>
        </p:txBody>
      </p:sp>
      <p:pic>
        <p:nvPicPr>
          <p:cNvPr id="185" name="Google Shape;185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0250" y="876450"/>
            <a:ext cx="9657526" cy="571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"/>
          <p:cNvSpPr txBox="1"/>
          <p:nvPr>
            <p:ph type="title"/>
          </p:nvPr>
        </p:nvSpPr>
        <p:spPr>
          <a:xfrm>
            <a:off x="4169525" y="305875"/>
            <a:ext cx="7582200" cy="53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</a:pPr>
            <a:r>
              <a:rPr lang="en-US" sz="1800"/>
              <a:t>DECEM</a:t>
            </a:r>
            <a:r>
              <a:rPr lang="en-US" sz="1800"/>
              <a:t>BER 2023 BUDGET STATUS REPORT – CAPITAL PROJECTS FUND</a:t>
            </a:r>
            <a:endParaRPr sz="1800"/>
          </a:p>
        </p:txBody>
      </p:sp>
      <p:pic>
        <p:nvPicPr>
          <p:cNvPr id="191" name="Google Shape;191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8600" y="1022700"/>
            <a:ext cx="8050700" cy="557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6"/>
          <p:cNvSpPr txBox="1"/>
          <p:nvPr>
            <p:ph type="title"/>
          </p:nvPr>
        </p:nvSpPr>
        <p:spPr>
          <a:xfrm>
            <a:off x="3877625" y="499050"/>
            <a:ext cx="7874400" cy="53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</a:pPr>
            <a:r>
              <a:rPr lang="en-US" sz="1800"/>
              <a:t>DECEM</a:t>
            </a:r>
            <a:r>
              <a:rPr lang="en-US" sz="1800"/>
              <a:t>BER 2023 BUDGET STATUS REPORT – DEBT SERVICE FUND</a:t>
            </a:r>
            <a:endParaRPr sz="1800"/>
          </a:p>
        </p:txBody>
      </p:sp>
      <p:pic>
        <p:nvPicPr>
          <p:cNvPr id="197" name="Google Shape;197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8425" y="1030350"/>
            <a:ext cx="9309651" cy="523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Vapor Trail">
  <a:themeElements>
    <a:clrScheme name="Vapor Trail">
      <a:dk1>
        <a:srgbClr val="000000"/>
      </a:dk1>
      <a:lt1>
        <a:srgbClr val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2023-11-03T19:19:24Z</dcterms:created>
  <dc:creator>Brown, Stacy</dc:creator>
</cp:coreProperties>
</file>